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9" r:id="rId3"/>
    <p:sldId id="257" r:id="rId4"/>
    <p:sldId id="282" r:id="rId5"/>
    <p:sldId id="258" r:id="rId6"/>
    <p:sldId id="275" r:id="rId7"/>
    <p:sldId id="277" r:id="rId8"/>
    <p:sldId id="278" r:id="rId9"/>
    <p:sldId id="279" r:id="rId10"/>
    <p:sldId id="259" r:id="rId11"/>
    <p:sldId id="283" r:id="rId12"/>
    <p:sldId id="284" r:id="rId13"/>
    <p:sldId id="285" r:id="rId14"/>
    <p:sldId id="272" r:id="rId15"/>
    <p:sldId id="260" r:id="rId16"/>
    <p:sldId id="261" r:id="rId17"/>
    <p:sldId id="280" r:id="rId18"/>
    <p:sldId id="281" r:id="rId19"/>
    <p:sldId id="262" r:id="rId20"/>
    <p:sldId id="263" r:id="rId21"/>
    <p:sldId id="286" r:id="rId22"/>
    <p:sldId id="287" r:id="rId23"/>
    <p:sldId id="288" r:id="rId24"/>
    <p:sldId id="271" r:id="rId25"/>
    <p:sldId id="264" r:id="rId26"/>
    <p:sldId id="265" r:id="rId27"/>
    <p:sldId id="266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8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1" autoAdjust="0"/>
    <p:restoredTop sz="86401" autoAdjust="0"/>
  </p:normalViewPr>
  <p:slideViewPr>
    <p:cSldViewPr snapToGrid="0" snapToObjects="1">
      <p:cViewPr varScale="1">
        <p:scale>
          <a:sx n="146" d="100"/>
          <a:sy n="146" d="100"/>
        </p:scale>
        <p:origin x="184" y="184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-3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3399B-37DA-2145-A65F-11A8AD91B226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06C33-D1F3-1847-B399-FC704C20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06C33-D1F3-1847-B399-FC704C20F1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06C33-D1F3-1847-B399-FC704C20F1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2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006C33-D1F3-1847-B399-FC704C20F1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AF55-8DA2-DF4B-A14C-2A1F955ACD85}" type="datetimeFigureOut">
              <a:rPr lang="en-US" smtClean="0"/>
              <a:pPr/>
              <a:t>4/24/22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44974-4057-E348-8FB4-C8BE8A479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2013-2014 Academic Year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WordMasters</a:t>
            </a:r>
            <a:r>
              <a:rPr lang="en-US" dirty="0"/>
              <a:t> Challenge™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FBF2-EF68-5942-B2C0-6B2CEFBA4C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0278" y="4989924"/>
            <a:ext cx="8874364" cy="186807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endParaRPr lang="en-US" sz="1600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4000" dirty="0" err="1">
                <a:solidFill>
                  <a:srgbClr val="FFFFFF"/>
                </a:solidFill>
                <a:latin typeface="+mj-lt"/>
                <a:cs typeface="where stars shine the brightest"/>
              </a:rPr>
              <a:t>WordMasters</a:t>
            </a:r>
            <a:r>
              <a:rPr lang="en-US" sz="4000" dirty="0">
                <a:solidFill>
                  <a:srgbClr val="FFFFFF"/>
                </a:solidFill>
                <a:latin typeface="+mj-lt"/>
                <a:cs typeface="where stars shine the brightest"/>
              </a:rPr>
              <a:t> Basics: </a:t>
            </a:r>
          </a:p>
          <a:p>
            <a:pPr algn="l"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  <a:latin typeface="+mj-lt"/>
                <a:cs typeface="where stars shine the brightest"/>
              </a:rPr>
              <a:t>10 Easy Steps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" t="17465" r="4542" b="23581"/>
          <a:stretch/>
        </p:blipFill>
        <p:spPr bwMode="auto">
          <a:xfrm>
            <a:off x="358901" y="1579259"/>
            <a:ext cx="8495662" cy="214226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3BEED-2E40-444E-8BE5-9FA33BA1A5AE}"/>
              </a:ext>
            </a:extLst>
          </p:cNvPr>
          <p:cNvSpPr txBox="1"/>
          <p:nvPr/>
        </p:nvSpPr>
        <p:spPr>
          <a:xfrm>
            <a:off x="-3915508" y="7268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3: Download Meet #1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To set up your team’s information and download Word Lists for each meet:</a:t>
            </a:r>
          </a:p>
          <a:p>
            <a:pPr marL="1657350"/>
            <a:r>
              <a:rPr lang="en-US" sz="1700" dirty="0"/>
              <a:t>Login to your </a:t>
            </a:r>
            <a:r>
              <a:rPr lang="en-US" sz="1700" dirty="0" err="1"/>
              <a:t>WordMasters</a:t>
            </a:r>
            <a:r>
              <a:rPr lang="en-US" sz="1700" dirty="0"/>
              <a:t> account</a:t>
            </a:r>
          </a:p>
          <a:p>
            <a:pPr marL="1657350"/>
            <a:r>
              <a:rPr lang="en-US" sz="1700" dirty="0"/>
              <a:t>Select “Manage Teams &amp; Students” from your Dashboard</a:t>
            </a:r>
          </a:p>
          <a:p>
            <a:pPr marL="1657350"/>
            <a:r>
              <a:rPr lang="en-US" sz="1700" dirty="0"/>
              <a:t>Assign a Team Leader with contact information for each team</a:t>
            </a:r>
          </a:p>
          <a:p>
            <a:pPr marL="1657350"/>
            <a:r>
              <a:rPr lang="en-US" sz="1700" dirty="0"/>
              <a:t>Add students to your team</a:t>
            </a:r>
          </a:p>
          <a:p>
            <a:pPr marL="1657350"/>
            <a:r>
              <a:rPr lang="en-US" sz="1700" dirty="0"/>
              <a:t>Select “Download Materials” from your Dashboard</a:t>
            </a:r>
          </a:p>
          <a:p>
            <a:pPr marL="1657350"/>
            <a:r>
              <a:rPr lang="en-US" sz="1700" dirty="0"/>
              <a:t>Download the Word List for each enrolled team</a:t>
            </a:r>
          </a:p>
          <a:p>
            <a:pPr marL="1657350"/>
            <a:r>
              <a:rPr lang="en-US" sz="1700" dirty="0"/>
              <a:t>Distribute copies to your students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The online Challenge Schedule lists the dates Word Lists are available for each meet.</a:t>
            </a:r>
          </a:p>
          <a:p>
            <a:pPr marL="0" indent="0">
              <a:buNone/>
            </a:pPr>
            <a:endParaRPr lang="en-US" sz="1700" dirty="0"/>
          </a:p>
          <a:p>
            <a:pPr marL="1314450" indent="0">
              <a:buNone/>
            </a:pPr>
            <a:endParaRPr lang="en-US" sz="1700" dirty="0"/>
          </a:p>
          <a:p>
            <a:pPr marL="1314450" indent="0">
              <a:buNone/>
            </a:pPr>
            <a:endParaRPr lang="en-US" sz="1700" dirty="0"/>
          </a:p>
          <a:p>
            <a:pPr marL="1314450" indent="0">
              <a:buNone/>
            </a:pPr>
            <a:endParaRPr lang="en-US" sz="1700" dirty="0"/>
          </a:p>
          <a:p>
            <a:pPr marL="1314450" indent="0">
              <a:buNone/>
            </a:pPr>
            <a:endParaRPr lang="en-US" sz="1700" dirty="0"/>
          </a:p>
          <a:p>
            <a:pPr marL="971550" lvl="1" indent="-514350">
              <a:buFont typeface="+mj-lt"/>
              <a:buAutoNum type="arabicPeriod"/>
            </a:pP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F2E84-86AC-3544-8BC7-FF722FD74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User Dashboard</a:t>
            </a:r>
          </a:p>
        </p:txBody>
      </p:sp>
      <p:pic>
        <p:nvPicPr>
          <p:cNvPr id="5" name="Content Placeholder 4" descr="Graphical user interface, application, website, Teams&#10;&#10;Description automatically generated">
            <a:extLst>
              <a:ext uri="{FF2B5EF4-FFF2-40B4-BE49-F238E27FC236}">
                <a16:creationId xmlns:a16="http://schemas.microsoft.com/office/drawing/2014/main" id="{65916009-188A-1E4B-96B2-CF4B63AFB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355" y="2419955"/>
            <a:ext cx="8317060" cy="4273921"/>
          </a:xfrm>
        </p:spPr>
      </p:pic>
    </p:spTree>
    <p:extLst>
      <p:ext uri="{BB962C8B-B14F-4D97-AF65-F5344CB8AC3E}">
        <p14:creationId xmlns:p14="http://schemas.microsoft.com/office/powerpoint/2010/main" val="37737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E7B8C7-3A97-0447-9432-206E244F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42" y="0"/>
            <a:ext cx="7375161" cy="212079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Manage Teams &amp; Students</a:t>
            </a:r>
          </a:p>
        </p:txBody>
      </p:sp>
      <p:pic>
        <p:nvPicPr>
          <p:cNvPr id="11" name="Content Placeholder 1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C3B7244-0AE6-E84E-B66B-CED34FB0B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20961"/>
            <a:ext cx="8229600" cy="4284441"/>
          </a:xfrm>
        </p:spPr>
      </p:pic>
    </p:spTree>
    <p:extLst>
      <p:ext uri="{BB962C8B-B14F-4D97-AF65-F5344CB8AC3E}">
        <p14:creationId xmlns:p14="http://schemas.microsoft.com/office/powerpoint/2010/main" val="754071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B5EE2-A3B6-064D-AED9-73D11018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FFFF"/>
                </a:solidFill>
              </a:rPr>
              <a:t>Download Materials</a:t>
            </a:r>
          </a:p>
        </p:txBody>
      </p:sp>
      <p:pic>
        <p:nvPicPr>
          <p:cNvPr id="5" name="Content Placeholder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0AC6AB33-90C7-FE4D-8244-B80FC91C0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915" y="2753936"/>
            <a:ext cx="8135156" cy="3765550"/>
          </a:xfrm>
        </p:spPr>
      </p:pic>
    </p:spTree>
    <p:extLst>
      <p:ext uri="{BB962C8B-B14F-4D97-AF65-F5344CB8AC3E}">
        <p14:creationId xmlns:p14="http://schemas.microsoft.com/office/powerpoint/2010/main" val="1175527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28B288-6E47-9248-B263-22C49A3F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2" y="3121701"/>
            <a:ext cx="2743540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Grade 6/</a:t>
            </a:r>
            <a:b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Blue </a:t>
            </a:r>
            <a:b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 List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C0551C-8A74-9546-93B9-CDFA4297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00" y="0"/>
            <a:ext cx="5395408" cy="698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1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 dirty="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4: Prepare for Challenge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/>
              <a:t>WordMasters Study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Free printable documents for learning tools and games to help students practice their words for each meet.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PDF files are found in “Teacher Tools” under the RESOURCES tab.</a:t>
            </a:r>
          </a:p>
          <a:p>
            <a:pPr>
              <a:buNone/>
            </a:pPr>
            <a:endParaRPr lang="en-US" sz="1700"/>
          </a:p>
          <a:p>
            <a:pPr marL="0" indent="0">
              <a:buNone/>
            </a:pPr>
            <a:r>
              <a:rPr lang="en-US" sz="1700"/>
              <a:t>WordMasters Idea Gallery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Classroom strategies and teaching tools submitted by Team Leaders. Look for them under the RESOURCES tab.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Don’t forget to share your ideas, too!</a:t>
            </a:r>
          </a:p>
          <a:p>
            <a:endParaRPr lang="en-US" sz="17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109832" y="5072687"/>
            <a:ext cx="1434138" cy="8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where stars shine the brightest" pitchFamily="-102" charset="0"/>
              <a:ea typeface="Times New Roman" pitchFamily="-10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5:   Download Meet #1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700"/>
              <a:t>To access your Challenge Tests for each meet: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Login to your WordMasters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Select “Download Materials” from your Dashboard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Download the Meet #1 Challenge Test and corresponding answer key for each registered team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700"/>
          </a:p>
          <a:p>
            <a:pPr>
              <a:buNone/>
            </a:pPr>
            <a:r>
              <a:rPr lang="en-US" sz="1700"/>
              <a:t>Each Challenge Test consists of 20 analogies.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The suggested testing time is 20 minutes.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However, a strict time limit is not imposed. </a:t>
            </a:r>
          </a:p>
          <a:p>
            <a:endParaRPr lang="en-US"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2FEECF-D60C-9148-A765-F965B3A4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2" y="3121701"/>
            <a:ext cx="2743540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Grade 6/Blue Challenge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B3827-1C7B-8740-B964-95902D7AB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00" y="-46974"/>
            <a:ext cx="5371960" cy="69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9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28F10-9C2A-D548-90EA-32EB8920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2" y="3121701"/>
            <a:ext cx="2743540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Grade 6/Blue Challenge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194B1-D874-334C-B2A8-E4C91B3E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100" y="17361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09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6:   Submit Scores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700"/>
              <a:t>To submit your team’s scores for each meet: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Download the answer key from your Dashboard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Score Challenge Tests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Select “Submit Scores” from your Dashboard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Enter student scores (no limit). You can create student records at anytime prior to the Challenge Meet in “Manage Teams &amp; Students”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The system will automatically calculate your team score (sum of top 10 individual scores)</a:t>
            </a:r>
          </a:p>
          <a:p>
            <a:pPr marL="4763" lvl="1" indent="1588" defTabSz="452438">
              <a:buNone/>
            </a:pPr>
            <a:endParaRPr lang="en-US" sz="1700"/>
          </a:p>
          <a:p>
            <a:pPr marL="4763" lvl="1" indent="1588" defTabSz="452438">
              <a:buNone/>
            </a:pPr>
            <a:r>
              <a:rPr lang="en-US" sz="1700"/>
              <a:t>Since the online system is calculating the team score, test results must be reported by the deadline to be included in the competition results!</a:t>
            </a:r>
          </a:p>
          <a:p>
            <a:endParaRPr lang="en-US" sz="17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17929" y="3979479"/>
            <a:ext cx="1270000" cy="70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where stars shine the brightest" pitchFamily="-102" charset="0"/>
              <a:ea typeface="Times New Roman" pitchFamily="-10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WordMasters Basics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26CC4-9919-2A45-959F-B9AD17A647D5}"/>
              </a:ext>
            </a:extLst>
          </p:cNvPr>
          <p:cNvSpPr/>
          <p:nvPr/>
        </p:nvSpPr>
        <p:spPr>
          <a:xfrm>
            <a:off x="3607694" y="649480"/>
            <a:ext cx="4916510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You have tremendous flexibility in how you build your team and incorporate </a:t>
            </a:r>
            <a:r>
              <a:rPr lang="en-US" sz="1700" dirty="0" err="1"/>
              <a:t>WordMasters</a:t>
            </a:r>
            <a:r>
              <a:rPr lang="en-US" sz="1700" dirty="0"/>
              <a:t> into your school setting.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Some schools have the whole class participate while other teams are comprised solely of interested students or those in an accelerated language arts program. 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Others offer it as an after-school enrichment opportunity. Some teams prepare during class while others meet after school or study at home.</a:t>
            </a:r>
          </a:p>
          <a:p>
            <a:pPr marL="742950" lvl="1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Some small schools and those who homeschool combine grades to create a team.</a:t>
            </a:r>
          </a:p>
          <a:p>
            <a:pPr marL="285750" lvl="1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0" lvl="1"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The right way is the one that works best for you and your students.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65178" y="3693290"/>
            <a:ext cx="3079750" cy="162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where stars shine the brightest" pitchFamily="-102" charset="0"/>
              <a:ea typeface="Times New Roman" pitchFamily="-10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2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7:   Acknowledge Individual &amp; Team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r>
              <a:rPr lang="en-US" sz="1700"/>
              <a:t>Check website postings after each meet for: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/>
              <a:t>Top teams in each division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/>
              <a:t>Students with perfect scores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700"/>
              <a:t>Overall statistics related to meet results</a:t>
            </a:r>
          </a:p>
          <a:p>
            <a:endParaRPr lang="en-US" sz="1700"/>
          </a:p>
          <a:p>
            <a:r>
              <a:rPr lang="en-US" sz="1700"/>
              <a:t>Acknowledge students for their hard work and outstanding achievements. Challenge Tests are difficult! They should feel proud of their efforts. </a:t>
            </a:r>
          </a:p>
          <a:p>
            <a:r>
              <a:rPr lang="en-US" sz="1700"/>
              <a:t>We will draft a press release for every school with a team placing within the top ten of their division and/or a student receiving a perfect score.</a:t>
            </a:r>
          </a:p>
          <a:p>
            <a:r>
              <a:rPr lang="en-US" sz="1700"/>
              <a:t>You can write your own press release! Find a template you can customize under “Teacher Tools” to share with your local media and school communications. </a:t>
            </a:r>
          </a:p>
          <a:p>
            <a:pPr marL="455613" lvl="1" indent="1588" defTabSz="452438">
              <a:buNone/>
            </a:pPr>
            <a:endParaRPr lang="en-US" sz="1700"/>
          </a:p>
          <a:p>
            <a:endParaRPr lang="en-US"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1EF18E-3A2B-754A-8E6B-4243A5C6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Meet #1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Results</a:t>
            </a:r>
          </a:p>
        </p:txBody>
      </p:sp>
      <p:pic>
        <p:nvPicPr>
          <p:cNvPr id="5" name="Content Placeholder 4" descr="Graphical user interface, table&#10;&#10;Description automatically generated with medium confidence">
            <a:extLst>
              <a:ext uri="{FF2B5EF4-FFF2-40B4-BE49-F238E27FC236}">
                <a16:creationId xmlns:a16="http://schemas.microsoft.com/office/drawing/2014/main" id="{D0CE9AC8-76C8-5644-818B-0B7A0062B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8402" y="70969"/>
            <a:ext cx="5454254" cy="6716062"/>
          </a:xfrm>
        </p:spPr>
      </p:pic>
    </p:spTree>
    <p:extLst>
      <p:ext uri="{BB962C8B-B14F-4D97-AF65-F5344CB8AC3E}">
        <p14:creationId xmlns:p14="http://schemas.microsoft.com/office/powerpoint/2010/main" val="339006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A044B7-E6BB-F24A-87BA-53A19972C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Perfect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Scores</a:t>
            </a:r>
          </a:p>
        </p:txBody>
      </p:sp>
      <p:pic>
        <p:nvPicPr>
          <p:cNvPr id="5" name="Content Placeholder 4" descr="Table, timeline&#10;&#10;Description automatically generated">
            <a:extLst>
              <a:ext uri="{FF2B5EF4-FFF2-40B4-BE49-F238E27FC236}">
                <a16:creationId xmlns:a16="http://schemas.microsoft.com/office/drawing/2014/main" id="{7407A1F1-1166-9A43-8B2D-D0F21D2C1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23" t="3268" r="5809" b="2608"/>
          <a:stretch/>
        </p:blipFill>
        <p:spPr>
          <a:xfrm>
            <a:off x="3493476" y="550984"/>
            <a:ext cx="5556739" cy="5498124"/>
          </a:xfrm>
        </p:spPr>
      </p:pic>
    </p:spTree>
    <p:extLst>
      <p:ext uri="{BB962C8B-B14F-4D97-AF65-F5344CB8AC3E}">
        <p14:creationId xmlns:p14="http://schemas.microsoft.com/office/powerpoint/2010/main" val="3660010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22082-9708-244E-B63D-6D9892DB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Statistics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Chart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BA0993D-224E-3C44-8BD0-1AAABB8F9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7681" y="1497663"/>
            <a:ext cx="5446318" cy="3316076"/>
          </a:xfrm>
        </p:spPr>
      </p:pic>
    </p:spTree>
    <p:extLst>
      <p:ext uri="{BB962C8B-B14F-4D97-AF65-F5344CB8AC3E}">
        <p14:creationId xmlns:p14="http://schemas.microsoft.com/office/powerpoint/2010/main" val="2869850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8: Repeat for Meets #2 and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1588">
              <a:buNone/>
            </a:pPr>
            <a:r>
              <a:rPr lang="en-US" sz="1700"/>
              <a:t>Repeat Steps 3-7 for each remaining Challenge Meet:</a:t>
            </a:r>
          </a:p>
          <a:p>
            <a:pPr lvl="1">
              <a:buFont typeface="Arial"/>
              <a:buChar char="•"/>
            </a:pPr>
            <a:r>
              <a:rPr lang="en-US" sz="1700"/>
              <a:t>Download Word Lists and Challenge Tests when available</a:t>
            </a:r>
          </a:p>
          <a:p>
            <a:pPr lvl="1">
              <a:buFont typeface="Arial"/>
              <a:buChar char="•"/>
            </a:pPr>
            <a:r>
              <a:rPr lang="en-US" sz="1700"/>
              <a:t>Submit scores prior to the Score Reporting Deadline</a:t>
            </a:r>
          </a:p>
          <a:p>
            <a:pPr marL="55563" indent="1588" defTabSz="452438">
              <a:buNone/>
            </a:pPr>
            <a:endParaRPr lang="en-US" sz="1700"/>
          </a:p>
          <a:p>
            <a:pPr marL="55563" indent="1588" defTabSz="452438">
              <a:buNone/>
            </a:pPr>
            <a:r>
              <a:rPr lang="en-US" sz="1700"/>
              <a:t>Each successive meet will be somewhat more difficult than the one before it.  The analogies in Meet # will feature words from each of the first two Word Lists (50 words); Meet #3’s analogies will be based on all three Word Lists (75 words).  Students should therefore save all their Word Lists and study materials.</a:t>
            </a:r>
          </a:p>
          <a:p>
            <a:endParaRPr lang="en-US" sz="1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9: Celebrate Cumulative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1588">
              <a:buNone/>
            </a:pPr>
            <a:r>
              <a:rPr lang="en-US" sz="1700"/>
              <a:t>After Meet #3, the system will automatically calculate cumulative individual and team scores. </a:t>
            </a:r>
          </a:p>
          <a:p>
            <a:pPr marL="0" indent="1588">
              <a:buNone/>
            </a:pPr>
            <a:endParaRPr lang="en-US" sz="1700"/>
          </a:p>
          <a:p>
            <a:pPr marL="0" indent="1588">
              <a:buNone/>
            </a:pPr>
            <a:r>
              <a:rPr lang="en-US" sz="1700"/>
              <a:t>Check web postings to see if any of your students qualified for national recognition or if your team ranked among the top ten teams per division.</a:t>
            </a:r>
          </a:p>
          <a:p>
            <a:pPr marL="0" indent="1588">
              <a:buNone/>
            </a:pPr>
            <a:endParaRPr lang="en-US" sz="1700"/>
          </a:p>
          <a:p>
            <a:pPr marL="0" indent="1588">
              <a:buNone/>
            </a:pPr>
            <a:endParaRPr lang="en-US" sz="1700"/>
          </a:p>
          <a:p>
            <a:pPr marL="0" indent="1588">
              <a:buNone/>
            </a:pPr>
            <a:endParaRPr lang="en-US" sz="1700"/>
          </a:p>
          <a:p>
            <a:pPr marL="0" indent="1588">
              <a:buNone/>
            </a:pPr>
            <a:endParaRPr lang="en-US" sz="1700"/>
          </a:p>
          <a:p>
            <a:endParaRPr lang="en-US"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10:  Distribute Team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1588">
              <a:buNone/>
            </a:pPr>
            <a:r>
              <a:rPr lang="en-US" sz="1700"/>
              <a:t>Before Meet #3, we will mail the following for each enrolled team:</a:t>
            </a:r>
          </a:p>
          <a:p>
            <a:pPr lvl="1">
              <a:buFont typeface="Arial"/>
              <a:buChar char="•"/>
            </a:pPr>
            <a:r>
              <a:rPr lang="en-US" sz="1700" b="1"/>
              <a:t>1 Champion Medal-presented to the student of your choice </a:t>
            </a:r>
            <a:r>
              <a:rPr lang="en-US" sz="1700"/>
              <a:t>(top scorer, most improved, best team player, etc). It’s up to you. </a:t>
            </a:r>
          </a:p>
          <a:p>
            <a:pPr lvl="1">
              <a:buFont typeface="Arial"/>
              <a:buChar char="•"/>
            </a:pPr>
            <a:r>
              <a:rPr lang="en-US" sz="1700" b="1"/>
              <a:t>10 Team Certificates </a:t>
            </a:r>
            <a:r>
              <a:rPr lang="en-US" sz="1700"/>
              <a:t>to present to team members</a:t>
            </a:r>
          </a:p>
          <a:p>
            <a:pPr lvl="1">
              <a:buFont typeface="Arial"/>
              <a:buChar char="•"/>
            </a:pPr>
            <a:endParaRPr lang="en-US" sz="1700"/>
          </a:p>
          <a:p>
            <a:pPr marL="57150" indent="0">
              <a:buNone/>
            </a:pPr>
            <a:r>
              <a:rPr lang="en-US" sz="1700"/>
              <a:t>Extra medals, certificates and other WordMasters items (pencils, pens and markers) can be purchased online to recognize additional team members.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Re-enroll for the next WordMasters Challenge!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n-US" sz="1700"/>
          </a:p>
          <a:p>
            <a:pPr>
              <a:buNone/>
            </a:pPr>
            <a:r>
              <a:rPr lang="en-US" sz="1700"/>
              <a:t>	Enrollment opens each spring for the following school year. </a:t>
            </a:r>
          </a:p>
          <a:p>
            <a:pPr>
              <a:buNone/>
            </a:pPr>
            <a:endParaRPr lang="en-US" sz="1700"/>
          </a:p>
          <a:p>
            <a:pPr>
              <a:buNone/>
            </a:pPr>
            <a:r>
              <a:rPr lang="en-US" sz="1700"/>
              <a:t>	Enroll before Word Lists are available </a:t>
            </a:r>
            <a:r>
              <a:rPr lang="en-US" sz="1700" b="1"/>
              <a:t>October 1</a:t>
            </a:r>
            <a:r>
              <a:rPr lang="en-US" sz="1700" b="1" baseline="30000"/>
              <a:t>st</a:t>
            </a:r>
            <a:r>
              <a:rPr lang="en-US" sz="1700"/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77401" y="3713660"/>
            <a:ext cx="1543614" cy="153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17365D"/>
              </a:solidFill>
              <a:effectLst/>
              <a:latin typeface="where stars shine the brightest" pitchFamily="-102" charset="0"/>
              <a:ea typeface="Times New Roman" pitchFamily="-10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" t="17465" r="4542" b="23581"/>
          <a:stretch/>
        </p:blipFill>
        <p:spPr bwMode="auto">
          <a:xfrm>
            <a:off x="1455192" y="1224275"/>
            <a:ext cx="6233615" cy="1571863"/>
          </a:xfrm>
          <a:prstGeom prst="rect">
            <a:avLst/>
          </a:prstGeom>
          <a:noFill/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55192" y="3833199"/>
            <a:ext cx="6249619" cy="1119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www.wordmasterschallenge.com</a:t>
            </a:r>
            <a:r>
              <a:rPr lang="en-US" sz="1700" dirty="0"/>
              <a:t>    |    888.385.5656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38440" y="1952306"/>
            <a:ext cx="6716971" cy="152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000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where stars shine the brightest"/>
              <a:ea typeface="+mn-ea"/>
              <a:cs typeface="where stars shine the brightes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  <a:latin typeface="where stars shine the brightest"/>
                <a:cs typeface="where stars shine the brightest"/>
              </a:rPr>
              <a:t>Step 1:   Plan Your 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1588">
              <a:buNone/>
            </a:pPr>
            <a:endParaRPr lang="en-US" sz="1700"/>
          </a:p>
          <a:p>
            <a:pPr marL="0" indent="1588">
              <a:buNone/>
            </a:pPr>
            <a:r>
              <a:rPr lang="en-US" sz="1700"/>
              <a:t>The Challenge Schedule for each meet can be found on the WordMasters website under the RESOURCES tab. </a:t>
            </a:r>
          </a:p>
          <a:p>
            <a:pPr marL="0" indent="1588">
              <a:buNone/>
            </a:pPr>
            <a:endParaRPr lang="en-US" sz="1700"/>
          </a:p>
          <a:p>
            <a:pPr marL="0" indent="1588">
              <a:buNone/>
            </a:pPr>
            <a:r>
              <a:rPr lang="en-US" sz="1700"/>
              <a:t>Plan your team’s schedule according to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Word List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Challenge Test 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Score Reporting deadlines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/>
              <a:t>Results availability</a:t>
            </a:r>
          </a:p>
          <a:p>
            <a:pPr marL="0" indent="1588">
              <a:buNone/>
            </a:pPr>
            <a:endParaRPr lang="en-US"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5A52B-DBCB-B848-9083-6FCCFAFC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2" y="3121701"/>
            <a:ext cx="2743540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Challenge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Schedule</a:t>
            </a:r>
          </a:p>
        </p:txBody>
      </p:sp>
      <p:pic>
        <p:nvPicPr>
          <p:cNvPr id="1026" name="Picture 2" descr="page1image40003904">
            <a:extLst>
              <a:ext uri="{FF2B5EF4-FFF2-40B4-BE49-F238E27FC236}">
                <a16:creationId xmlns:a16="http://schemas.microsoft.com/office/drawing/2014/main" id="{CCDA1099-E081-A701-99BD-DE6E7461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702050"/>
            <a:ext cx="1003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40004096">
            <a:extLst>
              <a:ext uri="{FF2B5EF4-FFF2-40B4-BE49-F238E27FC236}">
                <a16:creationId xmlns:a16="http://schemas.microsoft.com/office/drawing/2014/main" id="{200E72A9-3F4A-6338-53F3-8DC2A47EA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70205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40004288">
            <a:extLst>
              <a:ext uri="{FF2B5EF4-FFF2-40B4-BE49-F238E27FC236}">
                <a16:creationId xmlns:a16="http://schemas.microsoft.com/office/drawing/2014/main" id="{D766D8B4-2BD2-A5D5-CB70-B249D3076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702050"/>
            <a:ext cx="9652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1image40004480">
            <a:extLst>
              <a:ext uri="{FF2B5EF4-FFF2-40B4-BE49-F238E27FC236}">
                <a16:creationId xmlns:a16="http://schemas.microsoft.com/office/drawing/2014/main" id="{D5A5A03B-D8D9-5CD0-2B19-5FB154C8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032" y="3433899"/>
            <a:ext cx="1193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image40004672">
            <a:extLst>
              <a:ext uri="{FF2B5EF4-FFF2-40B4-BE49-F238E27FC236}">
                <a16:creationId xmlns:a16="http://schemas.microsoft.com/office/drawing/2014/main" id="{859367F4-41A5-2BF5-1D63-CCB98C7B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702050"/>
            <a:ext cx="9271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image40004864">
            <a:extLst>
              <a:ext uri="{FF2B5EF4-FFF2-40B4-BE49-F238E27FC236}">
                <a16:creationId xmlns:a16="http://schemas.microsoft.com/office/drawing/2014/main" id="{641C7FDC-B0B5-11B2-D787-41723E01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3702050"/>
            <a:ext cx="1003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1image40005056">
            <a:extLst>
              <a:ext uri="{FF2B5EF4-FFF2-40B4-BE49-F238E27FC236}">
                <a16:creationId xmlns:a16="http://schemas.microsoft.com/office/drawing/2014/main" id="{A1CF8348-5A66-3E6B-B671-F4AFB1A3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702050"/>
            <a:ext cx="1003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1image40005248">
            <a:extLst>
              <a:ext uri="{FF2B5EF4-FFF2-40B4-BE49-F238E27FC236}">
                <a16:creationId xmlns:a16="http://schemas.microsoft.com/office/drawing/2014/main" id="{C63660F4-9B8B-7EDC-1366-89D4FE80B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370205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image40005440">
            <a:extLst>
              <a:ext uri="{FF2B5EF4-FFF2-40B4-BE49-F238E27FC236}">
                <a16:creationId xmlns:a16="http://schemas.microsoft.com/office/drawing/2014/main" id="{8E9ACF53-7870-221F-D76F-3EAAB494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200" y="3702050"/>
            <a:ext cx="9652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image40005632">
            <a:extLst>
              <a:ext uri="{FF2B5EF4-FFF2-40B4-BE49-F238E27FC236}">
                <a16:creationId xmlns:a16="http://schemas.microsoft.com/office/drawing/2014/main" id="{2D32ADF1-6869-36EA-46B9-4F722719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700" y="3702050"/>
            <a:ext cx="1193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image40005824">
            <a:extLst>
              <a:ext uri="{FF2B5EF4-FFF2-40B4-BE49-F238E27FC236}">
                <a16:creationId xmlns:a16="http://schemas.microsoft.com/office/drawing/2014/main" id="{47AB49A8-8EB1-3650-8CBF-F4706787B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700" y="3702050"/>
            <a:ext cx="9271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1image40006016">
            <a:extLst>
              <a:ext uri="{FF2B5EF4-FFF2-40B4-BE49-F238E27FC236}">
                <a16:creationId xmlns:a16="http://schemas.microsoft.com/office/drawing/2014/main" id="{268E4178-D0DB-B0E6-4616-978BE4F9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700" y="3702050"/>
            <a:ext cx="1003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image40006208">
            <a:extLst>
              <a:ext uri="{FF2B5EF4-FFF2-40B4-BE49-F238E27FC236}">
                <a16:creationId xmlns:a16="http://schemas.microsoft.com/office/drawing/2014/main" id="{7E4F45EF-673B-97FA-34E7-ADED6ABF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9200" y="3702050"/>
            <a:ext cx="1003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image40006400">
            <a:extLst>
              <a:ext uri="{FF2B5EF4-FFF2-40B4-BE49-F238E27FC236}">
                <a16:creationId xmlns:a16="http://schemas.microsoft.com/office/drawing/2014/main" id="{A189CA7C-5B96-B0C4-871E-1BF9B4D1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700" y="3702050"/>
            <a:ext cx="939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1image40006592">
            <a:extLst>
              <a:ext uri="{FF2B5EF4-FFF2-40B4-BE49-F238E27FC236}">
                <a16:creationId xmlns:a16="http://schemas.microsoft.com/office/drawing/2014/main" id="{E2F244CC-DCAE-D561-EA00-38C1FF9CA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700" y="3702050"/>
            <a:ext cx="9652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1image40006784">
            <a:extLst>
              <a:ext uri="{FF2B5EF4-FFF2-40B4-BE49-F238E27FC236}">
                <a16:creationId xmlns:a16="http://schemas.microsoft.com/office/drawing/2014/main" id="{52BC1B74-386F-76B2-12C5-D7F25BE9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3702050"/>
            <a:ext cx="11938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1image40006976">
            <a:extLst>
              <a:ext uri="{FF2B5EF4-FFF2-40B4-BE49-F238E27FC236}">
                <a16:creationId xmlns:a16="http://schemas.microsoft.com/office/drawing/2014/main" id="{512A0E58-E45F-DAAB-5765-04F4C56D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200" y="3702050"/>
            <a:ext cx="9271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age1image40007168">
            <a:extLst>
              <a:ext uri="{FF2B5EF4-FFF2-40B4-BE49-F238E27FC236}">
                <a16:creationId xmlns:a16="http://schemas.microsoft.com/office/drawing/2014/main" id="{E2711FAE-1A90-727D-CA3A-3E26548F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200" y="3702050"/>
            <a:ext cx="1003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6ACB6C-49C3-77FA-63D4-7839AA5B3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29958"/>
              </p:ext>
            </p:extLst>
          </p:nvPr>
        </p:nvGraphicFramePr>
        <p:xfrm>
          <a:off x="4140199" y="1506589"/>
          <a:ext cx="4269014" cy="5097517"/>
        </p:xfrm>
        <a:graphic>
          <a:graphicData uri="http://schemas.openxmlformats.org/drawingml/2006/table">
            <a:tbl>
              <a:tblPr/>
              <a:tblGrid>
                <a:gridCol w="2887618">
                  <a:extLst>
                    <a:ext uri="{9D8B030D-6E8A-4147-A177-3AD203B41FA5}">
                      <a16:colId xmlns:a16="http://schemas.microsoft.com/office/drawing/2014/main" val="2130834264"/>
                    </a:ext>
                  </a:extLst>
                </a:gridCol>
                <a:gridCol w="1381396">
                  <a:extLst>
                    <a:ext uri="{9D8B030D-6E8A-4147-A177-3AD203B41FA5}">
                      <a16:colId xmlns:a16="http://schemas.microsoft.com/office/drawing/2014/main" val="104754907"/>
                    </a:ext>
                  </a:extLst>
                </a:gridCol>
              </a:tblGrid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#1 Word Lists Available Online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10/1/23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55639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#1 Tests Available Online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11/4/22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566446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Challenge Meet #1 Tests Administered  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11/7/22 - 11/25/22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75017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#1 Score Reporting Deadline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12/02/22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23147"/>
                  </a:ext>
                </a:extLst>
              </a:tr>
              <a:tr h="284463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#1 Results Available 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12/16/22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28500"/>
                  </a:ext>
                </a:extLst>
              </a:tr>
              <a:tr h="148881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823537"/>
                  </a:ext>
                </a:extLst>
              </a:tr>
              <a:tr h="339325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#2 Word Lists Available Online 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12/5/22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986546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#2 Tests Available Online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1/27/23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101444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#2 Tests Administered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1/30/23 - 2/17/23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342401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#2 Score Reporting Deadline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2/24/23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890701"/>
                  </a:ext>
                </a:extLst>
              </a:tr>
              <a:tr h="284463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#2 Results Available 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3/10/23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95773"/>
                  </a:ext>
                </a:extLst>
              </a:tr>
              <a:tr h="148881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869428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#3 Word Lists Available Online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2/27/23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18001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#3 Tests Available Online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3/31/23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127210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#3 Tests Administered 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4/3/23 - 4/1/23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6476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#3 Score Reporting Deadline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4/28/23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39814"/>
                  </a:ext>
                </a:extLst>
              </a:tr>
              <a:tr h="284463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Challenge Meet #3 Results Available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5/5/23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21995"/>
                  </a:ext>
                </a:extLst>
              </a:tr>
              <a:tr h="148881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731161"/>
                  </a:ext>
                </a:extLst>
              </a:tr>
              <a:tr h="288180"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</a:rPr>
                        <a:t>Cumulative Champions Announced         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5/5/23</a:t>
                      </a:r>
                    </a:p>
                  </a:txBody>
                  <a:tcPr marL="4717" marR="4717" marT="4717" marB="47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5877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AE906962-587A-11A0-5254-BC4488828C87}"/>
              </a:ext>
            </a:extLst>
          </p:cNvPr>
          <p:cNvSpPr txBox="1"/>
          <p:nvPr/>
        </p:nvSpPr>
        <p:spPr>
          <a:xfrm>
            <a:off x="3921268" y="189031"/>
            <a:ext cx="120167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solidFill>
                  <a:srgbClr val="060E9F"/>
                </a:solidFill>
                <a:effectLst/>
                <a:latin typeface="Roboto" panose="020F0502020204030204" pitchFamily="34" charset="0"/>
              </a:rPr>
              <a:t>Important Dates for the 2022-2023 </a:t>
            </a:r>
            <a:r>
              <a:rPr lang="en-US" sz="1400" b="1" i="0" dirty="0" err="1">
                <a:solidFill>
                  <a:srgbClr val="060E9F"/>
                </a:solidFill>
                <a:effectLst/>
                <a:latin typeface="Roboto" panose="020F0502020204030204" pitchFamily="34" charset="0"/>
              </a:rPr>
              <a:t>WordMasters</a:t>
            </a:r>
            <a:r>
              <a:rPr lang="en-US" sz="1400" b="1" i="0" dirty="0">
                <a:solidFill>
                  <a:srgbClr val="060E9F"/>
                </a:solidFill>
                <a:effectLst/>
                <a:latin typeface="Roboto" panose="020F0502020204030204" pitchFamily="34" charset="0"/>
              </a:rPr>
              <a:t> Challenge™</a:t>
            </a:r>
          </a:p>
          <a:p>
            <a:pPr algn="l"/>
            <a:r>
              <a:rPr lang="en-US" sz="1400" b="1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Online Enrollment Begins:        April 1st                                                          </a:t>
            </a:r>
            <a:br>
              <a:rPr lang="en-US" sz="1400" b="1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</a:br>
            <a:r>
              <a:rPr lang="en-US" sz="1400" b="1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Enrollment Deadline:                 October 1st *             </a:t>
            </a:r>
            <a:r>
              <a:rPr lang="en-US" sz="1400" b="0" i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      </a:t>
            </a:r>
          </a:p>
          <a:p>
            <a:pPr lvl="1"/>
            <a:r>
              <a:rPr lang="en-US" sz="800" b="0" i="1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*You can still register your team(s) </a:t>
            </a:r>
            <a:r>
              <a:rPr lang="en-US" sz="800" b="1" i="1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after</a:t>
            </a:r>
            <a:r>
              <a:rPr lang="en-US" sz="800" b="0" i="1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 October 1st. However, we strongly encourage </a:t>
            </a:r>
          </a:p>
          <a:p>
            <a:pPr lvl="1"/>
            <a:r>
              <a:rPr lang="en-US" sz="800" b="0" i="1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you to complete your registration as soon as possible to maximize the length of time </a:t>
            </a:r>
          </a:p>
          <a:p>
            <a:pPr lvl="1"/>
            <a:r>
              <a:rPr lang="en-US" sz="800" b="0" i="1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your students have to prepare for Challenge Meet #1.      </a:t>
            </a:r>
            <a:endParaRPr lang="en-US" sz="800" b="0" i="0" dirty="0">
              <a:solidFill>
                <a:srgbClr val="0A0A0A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2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2: Practice Analogy Solving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465163-3B27-4D43-B952-8453BB48E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411" y="316523"/>
            <a:ext cx="5145793" cy="6531339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err="1"/>
              <a:t>WordMasters</a:t>
            </a:r>
            <a:r>
              <a:rPr lang="en-US" sz="2800" dirty="0"/>
              <a:t> Analogies 101 Plus </a:t>
            </a:r>
          </a:p>
          <a:p>
            <a:pPr marL="1254125" lvl="1" indent="-342900" defTabSz="401638">
              <a:buFont typeface="Arial" panose="020B0604020202020204" pitchFamily="34" charset="0"/>
              <a:buChar char="•"/>
            </a:pPr>
            <a:r>
              <a:rPr lang="en-US" sz="2000" dirty="0"/>
              <a:t>Each of our eleven Analogies 101 Plus sets contains 30 analogies that illustrate various forms of analogical reasoning.  Every set uses simple vocabulary suitable for all grade levels (3-8). An answer key is included with detailed rationale for both correct and incorrect answer choices. </a:t>
            </a:r>
          </a:p>
          <a:p>
            <a:pPr marL="1254125" lvl="1" indent="-342900" defTabSz="401638">
              <a:buFont typeface="Arial" panose="020B0604020202020204" pitchFamily="34" charset="0"/>
              <a:buChar char="•"/>
            </a:pPr>
            <a:r>
              <a:rPr lang="en-US" sz="2000" dirty="0"/>
              <a:t>Analogies 101 Plus sets can be purchased online and are delivered as PDF files.  You can also access a Google Forms version of the set if desired.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WordMasters</a:t>
            </a:r>
            <a:r>
              <a:rPr lang="en-US" sz="2800" dirty="0"/>
              <a:t> Study Tool: Analogy Practice</a:t>
            </a:r>
            <a:endParaRPr lang="en-US" sz="2000" dirty="0"/>
          </a:p>
          <a:p>
            <a:pPr lvl="2" indent="-342900"/>
            <a:r>
              <a:rPr lang="en-US" sz="2000" dirty="0"/>
              <a:t>A free download titled </a:t>
            </a:r>
            <a:r>
              <a:rPr lang="en-US" sz="2000" i="1" dirty="0"/>
              <a:t>Analogy Practice </a:t>
            </a:r>
            <a:r>
              <a:rPr lang="en-US" sz="2000" dirty="0"/>
              <a:t>(from “Teacher Tools” under the RESOURCES tab) has students build their own analogies to better understand how to solve them.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85A52B-DBCB-B848-9083-6FCCFAFC2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2" y="3121701"/>
            <a:ext cx="2743540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Analogies101Set 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BBD436-A62E-5245-A989-3212C9A05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8040" y="982502"/>
            <a:ext cx="3773886" cy="48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FB094-FCB1-3A4C-917B-53FB85FA4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1" y="3121701"/>
            <a:ext cx="3019273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Analogies 101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26913-472B-7D42-9103-B41C6D615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100" y="50224"/>
            <a:ext cx="5221745" cy="67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68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6D89B-C614-5049-9D5E-48214A8C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1" y="3121701"/>
            <a:ext cx="3017545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Analogies 101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B5327-E446-A944-9DBF-C6E3CFDD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88" y="0"/>
            <a:ext cx="5581913" cy="72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3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476" y="0"/>
            <a:ext cx="9165475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" y="0"/>
            <a:ext cx="916547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9FDF2-ED9A-BE4D-A7B8-4414566C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1" y="3121701"/>
            <a:ext cx="3171673" cy="2160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Analogies 101</a:t>
            </a:r>
            <a:b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Set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E3FE3-ECE3-9244-A0FF-B50E24A50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607" y="-128954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3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14041</TotalTime>
  <Words>1241</Words>
  <Application>Microsoft Macintosh PowerPoint</Application>
  <PresentationFormat>On-screen Show (4:3)</PresentationFormat>
  <Paragraphs>166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Roboto</vt:lpstr>
      <vt:lpstr>where stars shine the brightest</vt:lpstr>
      <vt:lpstr>Office Theme</vt:lpstr>
      <vt:lpstr>PowerPoint Presentation</vt:lpstr>
      <vt:lpstr>WordMasters Basics</vt:lpstr>
      <vt:lpstr>Step 1:   Plan Your Calendar</vt:lpstr>
      <vt:lpstr>Challenge Schedule</vt:lpstr>
      <vt:lpstr>Step 2: Practice Analogy Solving</vt:lpstr>
      <vt:lpstr>Analogies101Set A</vt:lpstr>
      <vt:lpstr>Analogies 101 Set A</vt:lpstr>
      <vt:lpstr>Analogies 101 Set A</vt:lpstr>
      <vt:lpstr>Analogies 101 Set A</vt:lpstr>
      <vt:lpstr>Step 3: Download Meet #1 Words</vt:lpstr>
      <vt:lpstr>User Dashboard</vt:lpstr>
      <vt:lpstr>Manage Teams &amp; Students</vt:lpstr>
      <vt:lpstr>Download Materials</vt:lpstr>
      <vt:lpstr>Grade 6/ Blue  Word List</vt:lpstr>
      <vt:lpstr>Step 4: Prepare for Challenge Test</vt:lpstr>
      <vt:lpstr>Step 5:   Download Meet #1 Test</vt:lpstr>
      <vt:lpstr>Grade 6/Blue Challenge Test</vt:lpstr>
      <vt:lpstr>Grade 6/Blue Challenge Test</vt:lpstr>
      <vt:lpstr>Step 6:   Submit Scores Online</vt:lpstr>
      <vt:lpstr>Step 7:   Acknowledge Individual &amp; Team Results</vt:lpstr>
      <vt:lpstr>Meet #1 Results</vt:lpstr>
      <vt:lpstr>Perfect Scores</vt:lpstr>
      <vt:lpstr>Statistics Chart</vt:lpstr>
      <vt:lpstr>Step 8: Repeat for Meets #2 and #3</vt:lpstr>
      <vt:lpstr>Step 9: Celebrate Cumulative Results</vt:lpstr>
      <vt:lpstr>Step 10:  Distribute Team Awards</vt:lpstr>
      <vt:lpstr>Re-enroll for the next WordMasters Challenge!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WordMasters Challenge™</dc:title>
  <dc:creator>Julie Whalen</dc:creator>
  <cp:lastModifiedBy>Lisa Lombardi</cp:lastModifiedBy>
  <cp:revision>70</cp:revision>
  <cp:lastPrinted>2021-01-27T17:42:54Z</cp:lastPrinted>
  <dcterms:created xsi:type="dcterms:W3CDTF">2013-10-15T20:28:11Z</dcterms:created>
  <dcterms:modified xsi:type="dcterms:W3CDTF">2022-04-25T15:58:10Z</dcterms:modified>
</cp:coreProperties>
</file>